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84" r:id="rId3"/>
    <p:sldId id="326" r:id="rId4"/>
    <p:sldId id="327" r:id="rId5"/>
    <p:sldId id="336" r:id="rId6"/>
    <p:sldId id="335" r:id="rId7"/>
    <p:sldId id="329" r:id="rId8"/>
    <p:sldId id="330" r:id="rId9"/>
    <p:sldId id="331" r:id="rId10"/>
    <p:sldId id="313" r:id="rId11"/>
    <p:sldId id="311" r:id="rId12"/>
    <p:sldId id="312" r:id="rId13"/>
    <p:sldId id="314" r:id="rId14"/>
    <p:sldId id="315" r:id="rId15"/>
    <p:sldId id="317" r:id="rId16"/>
    <p:sldId id="316" r:id="rId17"/>
    <p:sldId id="320" r:id="rId18"/>
    <p:sldId id="319" r:id="rId19"/>
    <p:sldId id="318" r:id="rId20"/>
    <p:sldId id="332" r:id="rId21"/>
    <p:sldId id="337" r:id="rId22"/>
    <p:sldId id="322" r:id="rId23"/>
    <p:sldId id="323" r:id="rId24"/>
    <p:sldId id="334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5" clrIdx="1"/>
  <p:cmAuthor id="3" name="Maciej Wnuk" initials="MW" lastIdx="1" clrIdx="2">
    <p:extLst/>
  </p:cmAuthor>
  <p:cmAuthor id="4" name="Elredor w" initials="Ew" lastIdx="29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07" autoAdjust="0"/>
    <p:restoredTop sz="78580" autoAdjust="0"/>
  </p:normalViewPr>
  <p:slideViewPr>
    <p:cSldViewPr>
      <p:cViewPr varScale="1">
        <p:scale>
          <a:sx n="111" d="100"/>
          <a:sy n="111" d="100"/>
        </p:scale>
        <p:origin x="1158" y="11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0B99C-BC77-4D89-8AD7-0D7EFA22F6E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03A67F-118F-4242-B181-C195FF1DCF2F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publiczny</a:t>
          </a:r>
        </a:p>
      </dgm:t>
    </dgm:pt>
    <dgm:pt modelId="{C893B274-17F0-4423-A83B-0EAD0594DD6D}" type="parTrans" cxnId="{7279CAAE-1A03-43D2-AC27-B21456ABFBA8}">
      <dgm:prSet/>
      <dgm:spPr/>
      <dgm:t>
        <a:bodyPr/>
        <a:lstStyle/>
        <a:p>
          <a:endParaRPr lang="pl-PL"/>
        </a:p>
      </dgm:t>
    </dgm:pt>
    <dgm:pt modelId="{3D64DCE5-8DBE-46C1-B93E-927940B9804F}" type="sibTrans" cxnId="{7279CAAE-1A03-43D2-AC27-B21456ABFBA8}">
      <dgm:prSet/>
      <dgm:spPr/>
      <dgm:t>
        <a:bodyPr/>
        <a:lstStyle/>
        <a:p>
          <a:endParaRPr lang="pl-PL"/>
        </a:p>
      </dgm:t>
    </dgm:pt>
    <dgm:pt modelId="{E81EBDBB-B61F-4432-B4E4-7F241B970E2A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prywatny</a:t>
          </a:r>
        </a:p>
      </dgm:t>
    </dgm:pt>
    <dgm:pt modelId="{F0D8119E-665B-4EA9-8930-89FAB09F7E8C}" type="parTrans" cxnId="{B3EFD2B4-3C1D-40E7-9A24-B3FB64EB823F}">
      <dgm:prSet/>
      <dgm:spPr/>
      <dgm:t>
        <a:bodyPr/>
        <a:lstStyle/>
        <a:p>
          <a:endParaRPr lang="pl-PL"/>
        </a:p>
      </dgm:t>
    </dgm:pt>
    <dgm:pt modelId="{7CD82D28-AC19-40FB-B368-AA469B09BA56}" type="sibTrans" cxnId="{B3EFD2B4-3C1D-40E7-9A24-B3FB64EB823F}">
      <dgm:prSet/>
      <dgm:spPr/>
      <dgm:t>
        <a:bodyPr/>
        <a:lstStyle/>
        <a:p>
          <a:endParaRPr lang="pl-PL"/>
        </a:p>
      </dgm:t>
    </dgm:pt>
    <dgm:pt modelId="{D4F6A104-D4D4-41D6-A7C7-BE165D70A2DD}" type="pres">
      <dgm:prSet presAssocID="{BD40B99C-BC77-4D89-8AD7-0D7EFA22F6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5093257-6250-48BD-A53B-B17394280630}" type="pres">
      <dgm:prSet presAssocID="{5003A67F-118F-4242-B181-C195FF1DCF2F}" presName="arrow" presStyleLbl="node1" presStyleIdx="0" presStyleCnt="2" custScaleY="10017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353CF86-3999-403D-AA4E-93E75EC3A9E2}" type="pres">
      <dgm:prSet presAssocID="{E81EBDBB-B61F-4432-B4E4-7F241B970E2A}" presName="arrow" presStyleLbl="node1" presStyleIdx="1" presStyleCnt="2" custScaleY="10029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E2B5B97-B471-4D90-A88F-C25CC43AAEC3}" type="presOf" srcId="{5003A67F-118F-4242-B181-C195FF1DCF2F}" destId="{C5093257-6250-48BD-A53B-B17394280630}" srcOrd="0" destOrd="0" presId="urn:microsoft.com/office/officeart/2005/8/layout/arrow5"/>
    <dgm:cxn modelId="{7279CAAE-1A03-43D2-AC27-B21456ABFBA8}" srcId="{BD40B99C-BC77-4D89-8AD7-0D7EFA22F6ED}" destId="{5003A67F-118F-4242-B181-C195FF1DCF2F}" srcOrd="0" destOrd="0" parTransId="{C893B274-17F0-4423-A83B-0EAD0594DD6D}" sibTransId="{3D64DCE5-8DBE-46C1-B93E-927940B9804F}"/>
    <dgm:cxn modelId="{B3EFD2B4-3C1D-40E7-9A24-B3FB64EB823F}" srcId="{BD40B99C-BC77-4D89-8AD7-0D7EFA22F6ED}" destId="{E81EBDBB-B61F-4432-B4E4-7F241B970E2A}" srcOrd="1" destOrd="0" parTransId="{F0D8119E-665B-4EA9-8930-89FAB09F7E8C}" sibTransId="{7CD82D28-AC19-40FB-B368-AA469B09BA56}"/>
    <dgm:cxn modelId="{1F8390DD-594E-4E5A-9B1B-C8DD1E208DBB}" type="presOf" srcId="{BD40B99C-BC77-4D89-8AD7-0D7EFA22F6ED}" destId="{D4F6A104-D4D4-41D6-A7C7-BE165D70A2DD}" srcOrd="0" destOrd="0" presId="urn:microsoft.com/office/officeart/2005/8/layout/arrow5"/>
    <dgm:cxn modelId="{A435794E-54F4-43B9-95F2-BABC9A7E5D58}" type="presOf" srcId="{E81EBDBB-B61F-4432-B4E4-7F241B970E2A}" destId="{D353CF86-3999-403D-AA4E-93E75EC3A9E2}" srcOrd="0" destOrd="0" presId="urn:microsoft.com/office/officeart/2005/8/layout/arrow5"/>
    <dgm:cxn modelId="{1C906C1A-A4D4-4395-AF6F-D9EB6D5FD87D}" type="presParOf" srcId="{D4F6A104-D4D4-41D6-A7C7-BE165D70A2DD}" destId="{C5093257-6250-48BD-A53B-B17394280630}" srcOrd="0" destOrd="0" presId="urn:microsoft.com/office/officeart/2005/8/layout/arrow5"/>
    <dgm:cxn modelId="{2E2BFB80-5A4E-47CD-9525-091FA4CFAB23}" type="presParOf" srcId="{D4F6A104-D4D4-41D6-A7C7-BE165D70A2DD}" destId="{D353CF86-3999-403D-AA4E-93E75EC3A9E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590982-5E1F-4C78-9303-02F9056C671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6F6147C-460E-4510-B8C6-4A6DB76815B3}">
      <dgm:prSet phldrT="[Tekst]"/>
      <dgm:spPr/>
      <dgm:t>
        <a:bodyPr/>
        <a:lstStyle/>
        <a:p>
          <a:r>
            <a:rPr lang="pl-PL" dirty="0"/>
            <a:t>Interes publiczny</a:t>
          </a:r>
        </a:p>
      </dgm:t>
    </dgm:pt>
    <dgm:pt modelId="{6A3DD689-80CC-41B2-B230-82D1D7F6F565}" type="parTrans" cxnId="{C4F35FCC-C141-4F08-9BC3-3F5859C3B89D}">
      <dgm:prSet/>
      <dgm:spPr/>
      <dgm:t>
        <a:bodyPr/>
        <a:lstStyle/>
        <a:p>
          <a:endParaRPr lang="pl-PL"/>
        </a:p>
      </dgm:t>
    </dgm:pt>
    <dgm:pt modelId="{38ABF9D9-EFDA-4305-830C-CD0B3F1A6B2D}" type="sibTrans" cxnId="{C4F35FCC-C141-4F08-9BC3-3F5859C3B89D}">
      <dgm:prSet/>
      <dgm:spPr/>
      <dgm:t>
        <a:bodyPr/>
        <a:lstStyle/>
        <a:p>
          <a:endParaRPr lang="pl-PL"/>
        </a:p>
      </dgm:t>
    </dgm:pt>
    <dgm:pt modelId="{4B15730A-A82D-4708-BC46-11F465F2D25F}">
      <dgm:prSet phldrT="[Tekst]"/>
      <dgm:spPr/>
      <dgm:t>
        <a:bodyPr/>
        <a:lstStyle/>
        <a:p>
          <a:r>
            <a:rPr lang="pl-PL" dirty="0"/>
            <a:t>Interes prywatny</a:t>
          </a:r>
        </a:p>
      </dgm:t>
    </dgm:pt>
    <dgm:pt modelId="{928F06EC-AA20-4675-8EF2-291ABE941B02}" type="parTrans" cxnId="{706F4761-1A30-416A-BFC9-90B8D65AE8D1}">
      <dgm:prSet/>
      <dgm:spPr/>
      <dgm:t>
        <a:bodyPr/>
        <a:lstStyle/>
        <a:p>
          <a:endParaRPr lang="pl-PL"/>
        </a:p>
      </dgm:t>
    </dgm:pt>
    <dgm:pt modelId="{2A5648AC-15B7-4BEC-90E9-D6A2D381FBB8}" type="sibTrans" cxnId="{706F4761-1A30-416A-BFC9-90B8D65AE8D1}">
      <dgm:prSet/>
      <dgm:spPr/>
      <dgm:t>
        <a:bodyPr/>
        <a:lstStyle/>
        <a:p>
          <a:endParaRPr lang="pl-PL"/>
        </a:p>
      </dgm:t>
    </dgm:pt>
    <dgm:pt modelId="{AC403F13-9F47-46AC-AED9-D9A7F44B3C0D}" type="pres">
      <dgm:prSet presAssocID="{E7590982-5E1F-4C78-9303-02F9056C671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BA4E66F-715A-4CB7-8E29-6EF5C9CC2BCA}" type="pres">
      <dgm:prSet presAssocID="{E7590982-5E1F-4C78-9303-02F9056C671C}" presName="ribbon" presStyleLbl="node1" presStyleIdx="0" presStyleCnt="1"/>
      <dgm:spPr>
        <a:solidFill>
          <a:srgbClr val="0070C0"/>
        </a:solidFill>
      </dgm:spPr>
    </dgm:pt>
    <dgm:pt modelId="{5730C04C-F01E-4F5F-8628-723A8ABE1721}" type="pres">
      <dgm:prSet presAssocID="{E7590982-5E1F-4C78-9303-02F9056C671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017FFF-A3A8-4D04-B340-F9F312BC8BB8}" type="pres">
      <dgm:prSet presAssocID="{E7590982-5E1F-4C78-9303-02F9056C671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06F4761-1A30-416A-BFC9-90B8D65AE8D1}" srcId="{E7590982-5E1F-4C78-9303-02F9056C671C}" destId="{4B15730A-A82D-4708-BC46-11F465F2D25F}" srcOrd="1" destOrd="0" parTransId="{928F06EC-AA20-4675-8EF2-291ABE941B02}" sibTransId="{2A5648AC-15B7-4BEC-90E9-D6A2D381FBB8}"/>
    <dgm:cxn modelId="{D7C84E8B-4DB2-4121-9439-AEFFF7324670}" type="presOf" srcId="{D6F6147C-460E-4510-B8C6-4A6DB76815B3}" destId="{5730C04C-F01E-4F5F-8628-723A8ABE1721}" srcOrd="0" destOrd="0" presId="urn:microsoft.com/office/officeart/2005/8/layout/arrow6"/>
    <dgm:cxn modelId="{F2C0DAA3-93E2-403B-85EE-DD5668E3A950}" type="presOf" srcId="{E7590982-5E1F-4C78-9303-02F9056C671C}" destId="{AC403F13-9F47-46AC-AED9-D9A7F44B3C0D}" srcOrd="0" destOrd="0" presId="urn:microsoft.com/office/officeart/2005/8/layout/arrow6"/>
    <dgm:cxn modelId="{7F6F2052-9585-4372-A23F-8484E4480664}" type="presOf" srcId="{4B15730A-A82D-4708-BC46-11F465F2D25F}" destId="{8F017FFF-A3A8-4D04-B340-F9F312BC8BB8}" srcOrd="0" destOrd="0" presId="urn:microsoft.com/office/officeart/2005/8/layout/arrow6"/>
    <dgm:cxn modelId="{C4F35FCC-C141-4F08-9BC3-3F5859C3B89D}" srcId="{E7590982-5E1F-4C78-9303-02F9056C671C}" destId="{D6F6147C-460E-4510-B8C6-4A6DB76815B3}" srcOrd="0" destOrd="0" parTransId="{6A3DD689-80CC-41B2-B230-82D1D7F6F565}" sibTransId="{38ABF9D9-EFDA-4305-830C-CD0B3F1A6B2D}"/>
    <dgm:cxn modelId="{A2986692-CC0E-49C6-A534-2CC9FBB2550F}" type="presParOf" srcId="{AC403F13-9F47-46AC-AED9-D9A7F44B3C0D}" destId="{EBA4E66F-715A-4CB7-8E29-6EF5C9CC2BCA}" srcOrd="0" destOrd="0" presId="urn:microsoft.com/office/officeart/2005/8/layout/arrow6"/>
    <dgm:cxn modelId="{B143873E-74FC-4C26-85A7-19D199CC1FD6}" type="presParOf" srcId="{AC403F13-9F47-46AC-AED9-D9A7F44B3C0D}" destId="{5730C04C-F01E-4F5F-8628-723A8ABE1721}" srcOrd="1" destOrd="0" presId="urn:microsoft.com/office/officeart/2005/8/layout/arrow6"/>
    <dgm:cxn modelId="{48217591-D766-44D1-BD05-FF3A974BBC95}" type="presParOf" srcId="{AC403F13-9F47-46AC-AED9-D9A7F44B3C0D}" destId="{8F017FFF-A3A8-4D04-B340-F9F312BC8BB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93257-6250-48BD-A53B-B17394280630}">
      <dsp:nvSpPr>
        <dsp:cNvPr id="0" name=""/>
        <dsp:cNvSpPr/>
      </dsp:nvSpPr>
      <dsp:spPr>
        <a:xfrm rot="16200000">
          <a:off x="1680" y="2684"/>
          <a:ext cx="2438708" cy="2442903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 rot="5400000">
        <a:off x="-417" y="614458"/>
        <a:ext cx="2016129" cy="1219354"/>
      </dsp:txXfrm>
    </dsp:sp>
    <dsp:sp modelId="{D353CF86-3999-403D-AA4E-93E75EC3A9E2}">
      <dsp:nvSpPr>
        <dsp:cNvPr id="0" name=""/>
        <dsp:cNvSpPr/>
      </dsp:nvSpPr>
      <dsp:spPr>
        <a:xfrm rot="5400000">
          <a:off x="3680291" y="1172"/>
          <a:ext cx="2438708" cy="2445927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 rot="-5400000">
        <a:off x="4103456" y="614458"/>
        <a:ext cx="2019153" cy="1219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4E66F-715A-4CB7-8E29-6EF5C9CC2BCA}">
      <dsp:nvSpPr>
        <dsp:cNvPr id="0" name=""/>
        <dsp:cNvSpPr/>
      </dsp:nvSpPr>
      <dsp:spPr>
        <a:xfrm>
          <a:off x="0" y="561662"/>
          <a:ext cx="5112568" cy="2045027"/>
        </a:xfrm>
        <a:prstGeom prst="leftRightRibb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0C04C-F01E-4F5F-8628-723A8ABE1721}">
      <dsp:nvSpPr>
        <dsp:cNvPr id="0" name=""/>
        <dsp:cNvSpPr/>
      </dsp:nvSpPr>
      <dsp:spPr>
        <a:xfrm>
          <a:off x="613508" y="919542"/>
          <a:ext cx="1687147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>
        <a:off x="613508" y="919542"/>
        <a:ext cx="1687147" cy="1002063"/>
      </dsp:txXfrm>
    </dsp:sp>
    <dsp:sp modelId="{8F017FFF-A3A8-4D04-B340-F9F312BC8BB8}">
      <dsp:nvSpPr>
        <dsp:cNvPr id="0" name=""/>
        <dsp:cNvSpPr/>
      </dsp:nvSpPr>
      <dsp:spPr>
        <a:xfrm>
          <a:off x="2556284" y="1246746"/>
          <a:ext cx="1993901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>
        <a:off x="2556284" y="1246746"/>
        <a:ext cx="1993901" cy="1002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718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363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3069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0476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3885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2719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2911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0095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105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7065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100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B6CDE-5BF5-45AD-88A9-37AEED5B9422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568A1-4A33-444B-9478-5C130291942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562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ntykorupcja.gov.pl/ak/konflik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1560" y="4077072"/>
            <a:ext cx="7772400" cy="1794123"/>
          </a:xfrm>
        </p:spPr>
        <p:txBody>
          <a:bodyPr/>
          <a:lstStyle/>
          <a:p>
            <a:r>
              <a:rPr lang="pl-PL" dirty="0"/>
              <a:t>Etyka a prawo</a:t>
            </a:r>
            <a:br>
              <a:rPr lang="pl-PL" dirty="0"/>
            </a:br>
            <a:r>
              <a:rPr lang="pl-PL" dirty="0"/>
              <a:t>Bezstronność i bezinteresowność, konflikt interesów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65614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W sektorze publicznym </a:t>
            </a:r>
          </a:p>
          <a:p>
            <a:pPr marL="0" indent="0" algn="ctr">
              <a:buNone/>
            </a:pPr>
            <a:r>
              <a:rPr lang="pl-PL" dirty="0"/>
              <a:t>to konflikt między interesem:</a:t>
            </a:r>
          </a:p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publicznym a prywatnym</a:t>
            </a:r>
            <a:r>
              <a:rPr lang="pl-PL" dirty="0"/>
              <a:t> </a:t>
            </a:r>
          </a:p>
          <a:p>
            <a:pPr lvl="1"/>
            <a:endParaRPr lang="pl-PL" sz="2800" dirty="0"/>
          </a:p>
          <a:p>
            <a:pPr lvl="1"/>
            <a:endParaRPr lang="pl-PL" sz="2800" dirty="0"/>
          </a:p>
        </p:txBody>
      </p:sp>
      <p:graphicFrame>
        <p:nvGraphicFramePr>
          <p:cNvPr id="3" name="Diagram 2" descr="Po środku znajduje się wizerunek człowieka, a po jego prawej i lewej stronie - dwie strzałki skierowane w jego stronę. Na jednej strzałce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472E1E91-FB83-4AD8-8C16-5D54F57116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2813034"/>
              </p:ext>
            </p:extLst>
          </p:nvPr>
        </p:nvGraphicFramePr>
        <p:xfrm>
          <a:off x="1547664" y="3352583"/>
          <a:ext cx="612068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a 6" descr="Użytkownik">
            <a:extLst>
              <a:ext uri="{FF2B5EF4-FFF2-40B4-BE49-F238E27FC236}">
                <a16:creationId xmlns:a16="http://schemas.microsoft.com/office/drawing/2014/main" id="{91DFCE43-EDF4-420D-B97F-7C8908410B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14800" y="40879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9092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Interes prywatny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osobisty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rodzinny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grupowy (przyjaciele, znajomi, grupa zawodowa, religijna, etniczna, polityczna, hobbystyczna itp.) </a:t>
            </a:r>
          </a:p>
          <a:p>
            <a:pPr lvl="1"/>
            <a:endParaRPr lang="pl-PL" sz="2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11560" y="3645024"/>
            <a:ext cx="7920880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Interes publiczny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narodu (ogół obywateli), społeczeństwa, podatników,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państwa, skarbu państwa, państwa prawnego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publicznego pracodawcy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kiedy występuje?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755576" y="4365104"/>
            <a:ext cx="7776864" cy="18722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2400" dirty="0"/>
              <a:t>… ale czasami określony sposób załatwienia sprawy </a:t>
            </a:r>
          </a:p>
          <a:p>
            <a:pPr marL="0" indent="0" algn="r">
              <a:buNone/>
            </a:pPr>
            <a:r>
              <a:rPr lang="pl-PL" sz="2400" dirty="0"/>
              <a:t>może </a:t>
            </a:r>
            <a:r>
              <a:rPr lang="pl-PL" sz="2400" u="sng" dirty="0"/>
              <a:t>wpływać na nasz interes prywatny</a:t>
            </a:r>
          </a:p>
          <a:p>
            <a:pPr marL="0" indent="0" algn="r">
              <a:buNone/>
            </a:pPr>
            <a:r>
              <a:rPr lang="pl-PL" sz="2400" dirty="0"/>
              <a:t>albo nasz udział może wywoływać</a:t>
            </a:r>
          </a:p>
          <a:p>
            <a:pPr marL="0" indent="0" algn="r">
              <a:buNone/>
            </a:pPr>
            <a:r>
              <a:rPr lang="pl-PL" sz="2400" dirty="0"/>
              <a:t> </a:t>
            </a:r>
            <a:r>
              <a:rPr lang="pl-PL" sz="2400" u="sng" dirty="0"/>
              <a:t>wrażenie osobistych preferencji</a:t>
            </a:r>
            <a:r>
              <a:rPr lang="pl-PL" sz="2400" dirty="0"/>
              <a:t> dla jednej ze stron.  </a:t>
            </a:r>
          </a:p>
        </p:txBody>
      </p:sp>
      <p:graphicFrame>
        <p:nvGraphicFramePr>
          <p:cNvPr id="5" name="Diagram 4" descr="Dwie połączone ze sobą strzałki skierowane w przeciwne strony. Na jednej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259BED67-B355-45BE-9724-F5D6F561C6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7538647"/>
              </p:ext>
            </p:extLst>
          </p:nvPr>
        </p:nvGraphicFramePr>
        <p:xfrm>
          <a:off x="2051721" y="1628800"/>
          <a:ext cx="511256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AE80C272-1A48-4192-8FB5-8CF0292B1789}"/>
              </a:ext>
            </a:extLst>
          </p:cNvPr>
          <p:cNvSpPr txBox="1">
            <a:spLocks/>
          </p:cNvSpPr>
          <p:nvPr/>
        </p:nvSpPr>
        <p:spPr>
          <a:xfrm>
            <a:off x="755576" y="1196752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sz="2400" dirty="0"/>
              <a:t>Wykonując obowiązki służbowe,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powinniśmy kierować się interesem publicznym…</a:t>
            </a:r>
          </a:p>
        </p:txBody>
      </p:sp>
    </p:spTree>
    <p:extLst>
      <p:ext uri="{BB962C8B-B14F-4D97-AF65-F5344CB8AC3E}">
        <p14:creationId xmlns:p14="http://schemas.microsoft.com/office/powerpoint/2010/main" val="118616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47327"/>
            <a:ext cx="7920880" cy="758984"/>
          </a:xfrm>
        </p:spPr>
        <p:txBody>
          <a:bodyPr/>
          <a:lstStyle/>
          <a:p>
            <a:r>
              <a:rPr lang="pl-PL" dirty="0"/>
              <a:t>Konflikt interesów – co z nim robić?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20161" y="3435817"/>
            <a:ext cx="7920880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+mj-lt"/>
              <a:buNone/>
            </a:pPr>
            <a:r>
              <a:rPr lang="pl-PL" dirty="0">
                <a:solidFill>
                  <a:schemeClr val="bg1"/>
                </a:solidFill>
              </a:rPr>
              <a:t>Konfliktu interesów </a:t>
            </a:r>
            <a:r>
              <a:rPr lang="pl-PL" b="1" dirty="0">
                <a:solidFill>
                  <a:schemeClr val="bg1"/>
                </a:solidFill>
              </a:rPr>
              <a:t>należy </a:t>
            </a:r>
            <a:r>
              <a:rPr lang="pl-PL" b="1" u="sng" dirty="0">
                <a:solidFill>
                  <a:schemeClr val="bg1"/>
                </a:solidFill>
              </a:rPr>
              <a:t>unikać</a:t>
            </a:r>
            <a:r>
              <a:rPr lang="pl-PL" b="1" dirty="0">
                <a:solidFill>
                  <a:schemeClr val="bg1"/>
                </a:solidFill>
              </a:rPr>
              <a:t>!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CF17855-D941-4B74-962E-6B274EC67006}"/>
              </a:ext>
            </a:extLst>
          </p:cNvPr>
          <p:cNvSpPr/>
          <p:nvPr/>
        </p:nvSpPr>
        <p:spPr>
          <a:xfrm>
            <a:off x="791580" y="248967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Propozycje?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69EFAD0-4CE5-4285-82A1-E37843E83220}"/>
              </a:ext>
            </a:extLst>
          </p:cNvPr>
          <p:cNvSpPr/>
          <p:nvPr/>
        </p:nvSpPr>
        <p:spPr>
          <a:xfrm>
            <a:off x="611560" y="141974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Posiadanie interesu prywatnego jest całkowicie naturalne. Wpływa na nasze decyzje nawet podświadomie.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8AAC0BE-1A92-4E0F-8F44-6FFA6DFE376F}"/>
              </a:ext>
            </a:extLst>
          </p:cNvPr>
          <p:cNvSpPr/>
          <p:nvPr/>
        </p:nvSpPr>
        <p:spPr>
          <a:xfrm>
            <a:off x="611560" y="4581128"/>
            <a:ext cx="792088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Wyższe stanowiska w służbie cywilnej </a:t>
            </a:r>
          </a:p>
          <a:p>
            <a:pPr algn="ctr">
              <a:spcAft>
                <a:spcPts val="600"/>
              </a:spcAft>
            </a:pPr>
            <a:r>
              <a:rPr lang="pl-PL" sz="2800" dirty="0">
                <a:sym typeface="Wingdings" panose="05000000000000000000" pitchFamily="2" charset="2"/>
              </a:rPr>
              <a:t> </a:t>
            </a:r>
            <a:r>
              <a:rPr lang="pl-PL" sz="2800" dirty="0"/>
              <a:t>większe uprawnienia i decyzyjność</a:t>
            </a:r>
          </a:p>
          <a:p>
            <a:pPr algn="ctr">
              <a:spcAft>
                <a:spcPts val="600"/>
              </a:spcAft>
            </a:pPr>
            <a:r>
              <a:rPr lang="pl-PL" sz="2800" dirty="0">
                <a:sym typeface="Wingdings" panose="05000000000000000000" pitchFamily="2" charset="2"/>
              </a:rPr>
              <a:t> </a:t>
            </a:r>
            <a:r>
              <a:rPr lang="pl-PL" sz="2800" dirty="0"/>
              <a:t>wyższe zagrożenie konfliktem interesów</a:t>
            </a:r>
          </a:p>
        </p:txBody>
      </p:sp>
    </p:spTree>
    <p:extLst>
      <p:ext uri="{BB962C8B-B14F-4D97-AF65-F5344CB8AC3E}">
        <p14:creationId xmlns:p14="http://schemas.microsoft.com/office/powerpoint/2010/main" val="232610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konfliktu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występuje obecnie w konkretnej sprawie / postępowaniu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wyłączyć się (zostać wyłączonym) z udziału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11560" y="2589630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zakłócać bezstronność w przyszłości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nie należy zaciągać długów wdzięczności, zwłaszcza wobec potencjalnych klientów i interesariuszy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inni wątpią w naszą bezstronność / bezinteresowność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zachować dystans i jednakowo traktować klientów        i interesariuszy, unikać nepotyzmu i kumoterstwa</a:t>
            </a:r>
          </a:p>
        </p:txBody>
      </p:sp>
    </p:spTree>
    <p:extLst>
      <p:ext uri="{BB962C8B-B14F-4D97-AF65-F5344CB8AC3E}">
        <p14:creationId xmlns:p14="http://schemas.microsoft.com/office/powerpoint/2010/main" val="208254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Konflikt interesów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96752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pogłębiania zaufania obywateli do urzędu i do państwa.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299695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Realizacja celów partykularnych, </a:t>
            </a:r>
            <a:r>
              <a:rPr lang="pl-PL" sz="2400" dirty="0"/>
              <a:t>a nie publicznych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5">
            <a:extLst>
              <a:ext uri="{FF2B5EF4-FFF2-40B4-BE49-F238E27FC236}">
                <a16:creationId xmlns:a16="http://schemas.microsoft.com/office/drawing/2014/main" id="{5359AE67-699C-4D93-AB8A-2D324C8A611F}"/>
              </a:ext>
            </a:extLst>
          </p:cNvPr>
          <p:cNvSpPr txBox="1">
            <a:spLocks/>
          </p:cNvSpPr>
          <p:nvPr/>
        </p:nvSpPr>
        <p:spPr>
          <a:xfrm>
            <a:off x="607598" y="5457584"/>
            <a:ext cx="8064896" cy="576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4. Może prowadzić do nadużyć i korupcji.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B91A80-D849-4C82-A183-8EFA2B22FD2F}"/>
              </a:ext>
            </a:extLst>
          </p:cNvPr>
          <p:cNvSpPr txBox="1">
            <a:spLocks/>
          </p:cNvSpPr>
          <p:nvPr/>
        </p:nvSpPr>
        <p:spPr>
          <a:xfrm>
            <a:off x="607598" y="3645024"/>
            <a:ext cx="8284882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3000" dirty="0"/>
              <a:t>3. </a:t>
            </a:r>
            <a:r>
              <a:rPr lang="pl-PL" sz="3300" dirty="0"/>
              <a:t>Ryzyko negatywnych konsekwencji</a:t>
            </a:r>
          </a:p>
          <a:p>
            <a:pPr lvl="1"/>
            <a:r>
              <a:rPr lang="pl-PL" sz="2800" dirty="0"/>
              <a:t>dla urzędu – materialnych, wizerunkowych, prawnych itp.,</a:t>
            </a:r>
          </a:p>
          <a:p>
            <a:pPr lvl="1"/>
            <a:r>
              <a:rPr lang="pl-PL" sz="2800" dirty="0"/>
              <a:t>dla członka korpusu </a:t>
            </a:r>
            <a:r>
              <a:rPr lang="pl-PL" sz="2800" dirty="0" smtClean="0"/>
              <a:t>służby cywilnej </a:t>
            </a:r>
            <a:r>
              <a:rPr lang="pl-PL" sz="2800" dirty="0"/>
              <a:t>– wizerunkowych, prawnych itp., </a:t>
            </a:r>
          </a:p>
          <a:p>
            <a:pPr lvl="1"/>
            <a:r>
              <a:rPr lang="pl-PL" sz="2800" dirty="0"/>
              <a:t>dla korpusu </a:t>
            </a:r>
            <a:r>
              <a:rPr lang="pl-PL" sz="2800" dirty="0" smtClean="0"/>
              <a:t>służby cywilnej </a:t>
            </a:r>
            <a:r>
              <a:rPr lang="pl-PL" sz="2800" dirty="0"/>
              <a:t>– wizerunkowych itp.</a:t>
            </a:r>
          </a:p>
        </p:txBody>
      </p:sp>
    </p:spTree>
    <p:extLst>
      <p:ext uri="{BB962C8B-B14F-4D97-AF65-F5344CB8AC3E}">
        <p14:creationId xmlns:p14="http://schemas.microsoft.com/office/powerpoint/2010/main" val="172238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620688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Prawne zapobieganie konfliktowi interesów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2" y="1141206"/>
            <a:ext cx="770485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376092"/>
                </a:solidFill>
              </a:rPr>
              <a:t>Zasady ogólne</a:t>
            </a:r>
            <a:r>
              <a:rPr lang="pl-PL" sz="2800" dirty="0"/>
              <a:t>:</a:t>
            </a: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Członek korpusu służby cywilnej przy wykonywaniu obowiązków służbowych </a:t>
            </a:r>
            <a:r>
              <a:rPr lang="pl-PL" sz="2400" b="1" dirty="0">
                <a:solidFill>
                  <a:srgbClr val="376092"/>
                </a:solidFill>
              </a:rPr>
              <a:t>nie może kierować się interesem jednostkowym lub grupowym</a:t>
            </a:r>
            <a:r>
              <a:rPr lang="pl-PL" sz="2400" dirty="0"/>
              <a:t>. </a:t>
            </a:r>
          </a:p>
          <a:p>
            <a:pPr lvl="1" algn="r">
              <a:spcAft>
                <a:spcPts val="600"/>
              </a:spcAft>
            </a:pPr>
            <a:r>
              <a:rPr lang="pl-PL" dirty="0"/>
              <a:t>Art. 78 ust. 1. ustawy o służbie cywilnej </a:t>
            </a:r>
          </a:p>
          <a:p>
            <a:pPr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Zasada bezstronności wyraża się w szczególności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b="1" dirty="0" smtClean="0">
                <a:solidFill>
                  <a:srgbClr val="376092"/>
                </a:solidFill>
              </a:rPr>
              <a:t>w niedopuszczaniu </a:t>
            </a:r>
            <a:r>
              <a:rPr lang="pl-PL" sz="2400" b="1" dirty="0">
                <a:solidFill>
                  <a:srgbClr val="376092"/>
                </a:solidFill>
              </a:rPr>
              <a:t>do podejrzeń o konflikt między interesem publicznym i prywatnym,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b="1" dirty="0">
                <a:solidFill>
                  <a:srgbClr val="376092"/>
                </a:solidFill>
              </a:rPr>
              <a:t>jednakowym traktowaniu </a:t>
            </a:r>
            <a:r>
              <a:rPr lang="pl-PL" sz="2400" dirty="0"/>
              <a:t>wszystkich uczestników w prowadzonych sprawach</a:t>
            </a:r>
            <a:endParaRPr lang="pl-PL" sz="2400" b="1" dirty="0">
              <a:solidFill>
                <a:srgbClr val="376092"/>
              </a:solidFill>
            </a:endParaRPr>
          </a:p>
          <a:p>
            <a:pPr lvl="1" algn="r">
              <a:spcAft>
                <a:spcPts val="600"/>
              </a:spcAft>
            </a:pPr>
            <a:r>
              <a:rPr lang="pl-PL" dirty="0"/>
              <a:t>§ 18 pkt 1 i 3 Zarządzenia nr 70 PRM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719572" y="5661248"/>
            <a:ext cx="7704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</a:t>
            </a:r>
            <a:r>
              <a:rPr lang="pl-PL" sz="2800" b="1" dirty="0">
                <a:solidFill>
                  <a:srgbClr val="376092"/>
                </a:solidFill>
              </a:rPr>
              <a:t> dyscyplinarna</a:t>
            </a:r>
          </a:p>
        </p:txBody>
      </p:sp>
    </p:spTree>
    <p:extLst>
      <p:ext uri="{BB962C8B-B14F-4D97-AF65-F5344CB8AC3E}">
        <p14:creationId xmlns:p14="http://schemas.microsoft.com/office/powerpoint/2010/main" val="111470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48680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Prawne zapobieganie konfliktowi interesów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51481"/>
            <a:ext cx="77048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Regulacje szczegółowe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Ograniczenia i zgody dot. </a:t>
            </a:r>
            <a:r>
              <a:rPr lang="pl-PL" sz="2400" b="1" dirty="0">
                <a:solidFill>
                  <a:srgbClr val="376092"/>
                </a:solidFill>
              </a:rPr>
              <a:t>zarobkowania</a:t>
            </a:r>
            <a:r>
              <a:rPr lang="pl-PL" sz="2400" b="1" dirty="0"/>
              <a:t> </a:t>
            </a:r>
            <a:r>
              <a:rPr lang="pl-PL" sz="2400" dirty="0"/>
              <a:t>oraz </a:t>
            </a:r>
            <a:r>
              <a:rPr lang="pl-PL" sz="2400" b="1" dirty="0">
                <a:solidFill>
                  <a:srgbClr val="376092"/>
                </a:solidFill>
              </a:rPr>
              <a:t>podległości</a:t>
            </a:r>
          </a:p>
          <a:p>
            <a:pPr algn="r">
              <a:spcAft>
                <a:spcPts val="600"/>
              </a:spcAft>
            </a:pPr>
            <a:r>
              <a:rPr lang="pl-PL" dirty="0"/>
              <a:t>(art. 79 i 80 ustawy o s.c., Zarządzenie nr 70 PRM)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Wytyczne w sprawie </a:t>
            </a:r>
            <a:r>
              <a:rPr lang="pl-PL" sz="2400" b="1" dirty="0">
                <a:solidFill>
                  <a:srgbClr val="376092"/>
                </a:solidFill>
              </a:rPr>
              <a:t>bezstronności i bezinteresowności</a:t>
            </a:r>
            <a:r>
              <a:rPr lang="pl-PL" sz="2400" dirty="0"/>
              <a:t>. 	           			          </a:t>
            </a:r>
            <a:r>
              <a:rPr lang="pl-PL" dirty="0"/>
              <a:t>(§ 4 i § 18 Zarządzenia nr 70 PRM)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dirty="0"/>
              <a:t>Zasady </a:t>
            </a:r>
            <a:r>
              <a:rPr lang="pl-PL" sz="2400" b="1" dirty="0">
                <a:solidFill>
                  <a:srgbClr val="376092"/>
                </a:solidFill>
              </a:rPr>
              <a:t>wyłączania pracownika </a:t>
            </a:r>
          </a:p>
          <a:p>
            <a:pPr marL="0" lvl="1" algn="r">
              <a:spcAft>
                <a:spcPts val="600"/>
              </a:spcAft>
            </a:pPr>
            <a:r>
              <a:rPr lang="pl-PL" dirty="0"/>
              <a:t>	        (m.in. Prawo zamówień publicznych, Kpa)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Ograniczenia</a:t>
            </a:r>
            <a:r>
              <a:rPr lang="pl-PL" sz="2400" dirty="0"/>
              <a:t> w posiadaniu udziałów i akcji, zasiadaniu w zarządach i radach nadzorczych, prowadzeniu działalności gospodarczej </a:t>
            </a:r>
          </a:p>
          <a:p>
            <a:pPr marL="0" lvl="1" algn="r"/>
            <a:r>
              <a:rPr lang="pl-PL" dirty="0"/>
              <a:t>(ustawa o ograniczeniu prowadzenia działalności gospodarczej przez osoby pełniące funkcje publiczne)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0" y="573325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 </a:t>
            </a:r>
            <a:r>
              <a:rPr lang="pl-PL" sz="2800" b="1" dirty="0">
                <a:solidFill>
                  <a:srgbClr val="376092"/>
                </a:solidFill>
              </a:rPr>
              <a:t>dyscyplinarna i karna</a:t>
            </a:r>
          </a:p>
        </p:txBody>
      </p:sp>
    </p:spTree>
    <p:extLst>
      <p:ext uri="{BB962C8B-B14F-4D97-AF65-F5344CB8AC3E}">
        <p14:creationId xmlns:p14="http://schemas.microsoft.com/office/powerpoint/2010/main" val="284900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611560" y="4751985"/>
            <a:ext cx="7812867" cy="1569660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Należy </a:t>
            </a:r>
            <a:r>
              <a:rPr lang="pl-PL" sz="2400" b="1" dirty="0">
                <a:solidFill>
                  <a:srgbClr val="376092"/>
                </a:solidFill>
              </a:rPr>
              <a:t>pamiętać i uświadamiać podwładnych</a:t>
            </a:r>
            <a:r>
              <a:rPr lang="pl-PL" sz="2400" dirty="0"/>
              <a:t>, że: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ujawnienie konfliktu interesów jest oczekiwane,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naganne jest dopiero podejmowanie czynności służbowych </a:t>
            </a:r>
          </a:p>
          <a:p>
            <a:pPr indent="360363"/>
            <a:r>
              <a:rPr lang="pl-PL" sz="2400" dirty="0"/>
              <a:t>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6395" y="1137442"/>
            <a:ext cx="781286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W niektórych przypadkach określono procedury.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W pozostałych </a:t>
            </a:r>
            <a:r>
              <a:rPr lang="pl-PL" sz="2800" b="1" dirty="0">
                <a:solidFill>
                  <a:srgbClr val="376092"/>
                </a:solidFill>
              </a:rPr>
              <a:t>stosujemy zasady ogólne</a:t>
            </a:r>
            <a:r>
              <a:rPr lang="pl-PL" sz="2800" dirty="0"/>
              <a:t>:</a:t>
            </a:r>
          </a:p>
          <a:p>
            <a:pPr marL="268288" lvl="1" indent="-26828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Sprawdź w zasadach </a:t>
            </a:r>
            <a:r>
              <a:rPr lang="pl-PL" sz="2400" dirty="0" smtClean="0"/>
              <a:t>służby cywilnej </a:t>
            </a:r>
            <a:r>
              <a:rPr lang="pl-PL" sz="2400" dirty="0"/>
              <a:t>i zasadach etyki korpusu </a:t>
            </a:r>
            <a:r>
              <a:rPr lang="pl-PL" sz="2400" dirty="0" smtClean="0"/>
              <a:t>służby cywilnej</a:t>
            </a:r>
            <a:endParaRPr lang="pl-PL" sz="2400" dirty="0"/>
          </a:p>
          <a:p>
            <a:pPr marL="268288" lvl="1" indent="-26828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Poradź się koleżanki lub kolegi</a:t>
            </a:r>
          </a:p>
          <a:p>
            <a:pPr marL="268288" lvl="1" indent="-26828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Skonsultuj się z doradcą ds. etyki</a:t>
            </a:r>
          </a:p>
          <a:p>
            <a:pPr marL="268288" lvl="1" indent="-268288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Poinformuj o wątpliwościach przełożonego </a:t>
            </a:r>
          </a:p>
          <a:p>
            <a:pPr marL="268288" lvl="1" indent="-268288">
              <a:spcAft>
                <a:spcPts val="600"/>
              </a:spcAft>
            </a:pPr>
            <a:r>
              <a:rPr lang="pl-PL" sz="2400" dirty="0"/>
              <a:t>	(dajesz mu szansę oceny i podjęcia decyzji)</a:t>
            </a:r>
          </a:p>
        </p:txBody>
      </p:sp>
    </p:spTree>
    <p:extLst>
      <p:ext uri="{BB962C8B-B14F-4D97-AF65-F5344CB8AC3E}">
        <p14:creationId xmlns:p14="http://schemas.microsoft.com/office/powerpoint/2010/main" val="173398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4205" y="660547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Zarządzanie konfliktem interesów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844824"/>
            <a:ext cx="7812867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Nie toleruj </a:t>
            </a:r>
            <a:r>
              <a:rPr lang="pl-PL" sz="2800" dirty="0"/>
              <a:t>działania w konflikcie interesów.</a:t>
            </a:r>
          </a:p>
          <a:p>
            <a:pPr marL="514350" indent="-514350">
              <a:spcAft>
                <a:spcPts val="600"/>
              </a:spcAft>
              <a:buFontTx/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Uświadamiaj</a:t>
            </a:r>
            <a:r>
              <a:rPr lang="pl-PL" sz="2800" dirty="0"/>
              <a:t> podwładnych.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Stosuj procedury </a:t>
            </a:r>
            <a:r>
              <a:rPr lang="pl-PL" sz="2800" dirty="0"/>
              <a:t>ustawowe i wewnętrzne.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dirty="0"/>
              <a:t>Jeśli ich nie ma –  </a:t>
            </a:r>
            <a:r>
              <a:rPr lang="pl-PL" sz="2800" b="1" dirty="0">
                <a:solidFill>
                  <a:srgbClr val="376092"/>
                </a:solidFill>
              </a:rPr>
              <a:t>wnioskuj</a:t>
            </a:r>
            <a:r>
              <a:rPr lang="pl-PL" sz="2800" dirty="0"/>
              <a:t> o ich ustanowienie.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dirty="0"/>
              <a:t>Jeśli są zbyt ogólne – </a:t>
            </a:r>
            <a:r>
              <a:rPr lang="pl-PL" sz="2800" b="1" dirty="0">
                <a:solidFill>
                  <a:srgbClr val="376092"/>
                </a:solidFill>
              </a:rPr>
              <a:t>wnioskuj</a:t>
            </a:r>
            <a:r>
              <a:rPr lang="pl-PL" sz="2800" dirty="0"/>
              <a:t> o poprawki.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Zachęcaj</a:t>
            </a:r>
            <a:r>
              <a:rPr lang="pl-PL" sz="2800" dirty="0"/>
              <a:t> do konsultacji z doradcą ds. etyki.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Wymagaj</a:t>
            </a:r>
            <a:r>
              <a:rPr lang="pl-PL" sz="2800" dirty="0"/>
              <a:t> konsultowania wątpliwości z tobą.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pl-PL" sz="2800" b="1" dirty="0">
                <a:solidFill>
                  <a:srgbClr val="376092"/>
                </a:solidFill>
              </a:rPr>
              <a:t>Oceniaj</a:t>
            </a:r>
            <a:r>
              <a:rPr lang="pl-PL" sz="2800" dirty="0"/>
              <a:t> poziom ryzyka i podejmuj </a:t>
            </a:r>
            <a:r>
              <a:rPr lang="pl-PL" sz="2800" b="1" dirty="0">
                <a:solidFill>
                  <a:srgbClr val="376092"/>
                </a:solidFill>
              </a:rPr>
              <a:t>decyzje.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A7B76ED-8736-4FFE-9A7D-86A5E29F4A1C}"/>
              </a:ext>
            </a:extLst>
          </p:cNvPr>
          <p:cNvSpPr/>
          <p:nvPr/>
        </p:nvSpPr>
        <p:spPr>
          <a:xfrm>
            <a:off x="611559" y="1289603"/>
            <a:ext cx="7812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376092"/>
                </a:solidFill>
              </a:rPr>
              <a:t>Zadania przełożonego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57995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321" y="525577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</a:t>
            </a:r>
            <a:r>
              <a:rPr lang="pl-PL" dirty="0" smtClean="0"/>
              <a:t>infrastruktury etycznej </a:t>
            </a:r>
            <a:endParaRPr lang="pl-PL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196752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>
                <a:solidFill>
                  <a:srgbClr val="376092"/>
                </a:solidFill>
              </a:rPr>
              <a:t>Konstytucja RP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2771800" y="1216909"/>
            <a:ext cx="55446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zawodowa, rzetelna, bezstronna i politycznie neutralna służba cywilna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jednakowe zasady dostępu do służby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prawo do informacji publicznej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611560" y="2708920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o służbie cywilnej</a:t>
            </a:r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04985BA-3FF6-4264-92EB-80DFB2481CE6}"/>
              </a:ext>
            </a:extLst>
          </p:cNvPr>
          <p:cNvSpPr txBox="1"/>
          <p:nvPr/>
        </p:nvSpPr>
        <p:spPr>
          <a:xfrm>
            <a:off x="2771800" y="2708920"/>
            <a:ext cx="576064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7 obowiązków członka korpusu (art. 76) – rozszerzonych w zasadach s.c. i zasadach etyki korpusu s.c.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wykonywanie poleceń przełożonych, ale nieprowadzących do przestępstwa czy wykroczenia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ograniczenia partyjne, samorządowe i związkowe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zapobieganie konfliktowi interesów (podległość, zgoda na zarobkowanie)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odpowiedzialność dyscyplinarna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delegacja do wydania Zarządzenia nr 70</a:t>
            </a:r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DBBC8CE0-80AA-4E76-8B1B-70BF802104B0}"/>
              </a:ext>
            </a:extLst>
          </p:cNvPr>
          <p:cNvSpPr txBox="1">
            <a:spLocks/>
          </p:cNvSpPr>
          <p:nvPr/>
        </p:nvSpPr>
        <p:spPr>
          <a:xfrm>
            <a:off x="611560" y="5661248"/>
            <a:ext cx="7704856" cy="594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Dyrektorom wolno mniej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80215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9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122" y="616207"/>
            <a:ext cx="7920880" cy="758984"/>
          </a:xfrm>
        </p:spPr>
        <p:txBody>
          <a:bodyPr/>
          <a:lstStyle/>
          <a:p>
            <a:r>
              <a:rPr lang="pl-PL" dirty="0"/>
              <a:t>Konflikt interesów – lektura uzupełniająca</a:t>
            </a:r>
          </a:p>
        </p:txBody>
      </p:sp>
      <p:pic>
        <p:nvPicPr>
          <p:cNvPr id="12" name="Obraz 11" descr="Na okładce widoczne jest logo Rządowego Programu Przeciwdziałania Korupcji oraz obrazek przedstawiający ręce przeciągające linę. " title="Okładka poradnika dla pracowników administracji rządowej pt. &quot;Konflikt interesów. Czym jest i jak go unikać?&quot;">
            <a:extLst>
              <a:ext uri="{FF2B5EF4-FFF2-40B4-BE49-F238E27FC236}">
                <a16:creationId xmlns:a16="http://schemas.microsoft.com/office/drawing/2014/main" id="{765C400D-0BDF-4414-B4D8-D8B7020C4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3163510" cy="44644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CBD7C901-E84E-45FE-9503-56352467C253}"/>
              </a:ext>
            </a:extLst>
          </p:cNvPr>
          <p:cNvSpPr/>
          <p:nvPr/>
        </p:nvSpPr>
        <p:spPr>
          <a:xfrm>
            <a:off x="4111887" y="2017405"/>
            <a:ext cx="4494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dirty="0">
                <a:solidFill>
                  <a:srgbClr val="376092"/>
                </a:solidFill>
                <a:hlinkClick r:id="rId3"/>
              </a:rPr>
              <a:t>http://antykorupcja.gov.pl/konflikt</a:t>
            </a:r>
            <a:endParaRPr lang="pl-PL" sz="2400" dirty="0">
              <a:solidFill>
                <a:srgbClr val="376092"/>
              </a:solidFill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CE35685-E756-4656-9B25-6DE6D3C686E9}"/>
              </a:ext>
            </a:extLst>
          </p:cNvPr>
          <p:cNvSpPr txBox="1"/>
          <p:nvPr/>
        </p:nvSpPr>
        <p:spPr>
          <a:xfrm>
            <a:off x="4139952" y="145320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Strony 3–19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4111886" y="3362144"/>
            <a:ext cx="4636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1 stycznia 2021 r. weszła w życie ustawa Prawo zamówień publicznych </a:t>
            </a:r>
            <a:endParaRPr lang="pl-PL" sz="2400" dirty="0" smtClean="0"/>
          </a:p>
          <a:p>
            <a:endParaRPr lang="pl-PL" sz="2400" dirty="0" smtClean="0"/>
          </a:p>
          <a:p>
            <a:r>
              <a:rPr lang="pl-PL" sz="2400" dirty="0" smtClean="0"/>
              <a:t>Ustawa </a:t>
            </a:r>
            <a:r>
              <a:rPr lang="pl-PL" sz="2400" dirty="0"/>
              <a:t>wprowadza pojęcie „konfliktu interesów</a:t>
            </a:r>
            <a:r>
              <a:rPr lang="pl-PL" sz="2400" dirty="0" smtClean="0"/>
              <a:t>”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388175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21896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143507" y="955030"/>
            <a:ext cx="9000493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należy wyłączyć pracownika z komisji przetargowej? </a:t>
            </a:r>
          </a:p>
          <a:p>
            <a:r>
              <a:rPr lang="pl-PL" i="1" dirty="0" smtClean="0"/>
              <a:t>(PZP</a:t>
            </a:r>
            <a:r>
              <a:rPr lang="pl-PL" i="1" dirty="0"/>
              <a:t>: „pozostają z wykonawcą w takim stosunku prawnym lub faktycznym, że istnieje uzasadniona wątpliwość co do ich bezstronności lub niezależności w związku z postępowaniem o udzielenie zamówienia z uwagi na posiadanie bezpośredniego lub pośredniego interesu finansowego, ekonomicznego lub osobistego w określonym rozstrzygnięciu tego postępowania”</a:t>
            </a:r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2" y="2708920"/>
            <a:ext cx="7704855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klientem sieci telefonii komórkowej wykonawcy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Ma samochód marki, którą oferuje wykonawca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Jego szwagier pracuje u wykonawcy na średnim stanowisku kierowniczym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byłym partnerem życiowym córki prezesa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Prowadził 10 lat temu wspólną kancelarię prawną z członkiem rady nadzorczej wykonawcy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Posiada dozwolone ilości akcji lub udziałów wykonawcy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znajomym prezesa z sieci społecznościowej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01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114" y="1138825"/>
            <a:ext cx="77048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Oceń z punktu widzenia rzeczywistego, potencjalnego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i postrzeganego konfliktu interesów.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1" y="2060848"/>
            <a:ext cx="770485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/>
              <a:t>Urząd otrzymał zaproszenie od producenta oprogramowania, którego używa urząd, na bezpłatne szkolenie z nowych wersji i opcjonalnych dodatków, które można zakupić. Szkolenie odbywa się w hotelu w innej miejscowości (koszt przejazdu i zakwaterowania pokrywa delegujący urząd). Przewidziany jest catering i obiad, a po szkoleniu, w godzinach wieczornych – program kulturalno-rozrywkowy, którego koszty pokrywa producent.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jako dyrektor departamentu informatyki wyślesz swoich pracowników na takie szkolenie? Może pod pewnymi warunkami?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odpowiedź może zależeć od tego, czy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delegowani informatycy uczestniczą w komisjach przetargowych?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trwa lub jest przewidziany przetarg na oprogramowanie tego typu?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innych czynników?</a:t>
            </a:r>
          </a:p>
        </p:txBody>
      </p:sp>
    </p:spTree>
    <p:extLst>
      <p:ext uri="{BB962C8B-B14F-4D97-AF65-F5344CB8AC3E}">
        <p14:creationId xmlns:p14="http://schemas.microsoft.com/office/powerpoint/2010/main" val="7330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640145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zaopiniujesz pozytywnie wniosek pracownika o dodatkowe zatrudnienie (zlecenie tłumaczeń) dla: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2" y="2060848"/>
            <a:ext cx="770485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firmy, która kiedyś startowała u was w przetargach, ale obecnie tego nie planuje,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firmy, która nigdy nie ubiegała się u was o zamówienia i raczej nigdy nie będzie (profil działalności),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organizacji pozarządowej, która potrzebuje pomocy przy realizacji projektu finansowanego przez was,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organizacji pozarządowej, która potrzebuje pomocy przy realizacji projektu finansowanego z innych źródeł,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kancelarii prawnej, obsługującej także podmioty z sektora regulowanego przez urząd,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podległego urzędu.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1410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8914" y="507917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 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797761"/>
            <a:ext cx="3528392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służby cywilnej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611560" y="2410430"/>
            <a:ext cx="48245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/>
              <a:t>1) legalizmu, praworządności i pogłębiania zaufania obywateli do organów państwa;</a:t>
            </a:r>
          </a:p>
          <a:p>
            <a:pPr>
              <a:spcAft>
                <a:spcPts val="600"/>
              </a:spcAft>
            </a:pPr>
            <a:r>
              <a:rPr lang="pl-PL" dirty="0"/>
              <a:t>2) ochrony praw człowieka i obywatela;</a:t>
            </a:r>
          </a:p>
          <a:p>
            <a:pPr>
              <a:spcAft>
                <a:spcPts val="600"/>
              </a:spcAft>
            </a:pPr>
            <a:r>
              <a:rPr lang="pl-PL" dirty="0"/>
              <a:t>3) bezinteresowności;</a:t>
            </a:r>
          </a:p>
          <a:p>
            <a:pPr>
              <a:spcAft>
                <a:spcPts val="600"/>
              </a:spcAft>
            </a:pPr>
            <a:r>
              <a:rPr lang="pl-PL" dirty="0"/>
              <a:t>4) jawności i przejrzystości;</a:t>
            </a:r>
          </a:p>
          <a:p>
            <a:pPr>
              <a:spcAft>
                <a:spcPts val="600"/>
              </a:spcAft>
            </a:pPr>
            <a:r>
              <a:rPr lang="pl-PL" dirty="0"/>
              <a:t>5) dochowania tajemnicy;</a:t>
            </a:r>
          </a:p>
          <a:p>
            <a:pPr>
              <a:spcAft>
                <a:spcPts val="600"/>
              </a:spcAft>
            </a:pPr>
            <a:r>
              <a:rPr lang="pl-PL" dirty="0"/>
              <a:t>6) profesjonalizmu;</a:t>
            </a:r>
          </a:p>
          <a:p>
            <a:pPr>
              <a:spcAft>
                <a:spcPts val="600"/>
              </a:spcAft>
            </a:pPr>
            <a:r>
              <a:rPr lang="pl-PL" dirty="0"/>
              <a:t>7) odpowiedzialności za działanie lub zaniechanie działania;</a:t>
            </a:r>
          </a:p>
          <a:p>
            <a:pPr>
              <a:spcAft>
                <a:spcPts val="600"/>
              </a:spcAft>
            </a:pPr>
            <a:r>
              <a:rPr lang="pl-PL" dirty="0"/>
              <a:t>8) racjonalnego gospodarowania;</a:t>
            </a:r>
          </a:p>
          <a:p>
            <a:pPr>
              <a:spcAft>
                <a:spcPts val="600"/>
              </a:spcAft>
            </a:pPr>
            <a:r>
              <a:rPr lang="pl-PL" dirty="0"/>
              <a:t>9) otwartości i konkurencyjności naboru.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5436096" y="1660187"/>
            <a:ext cx="3384376" cy="88603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etyki korpusu służby cywilnej</a:t>
            </a:r>
            <a:endParaRPr lang="pl-PL" sz="2400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83374D2-789F-4071-8999-4DA8CDDB241B}"/>
              </a:ext>
            </a:extLst>
          </p:cNvPr>
          <p:cNvSpPr/>
          <p:nvPr/>
        </p:nvSpPr>
        <p:spPr>
          <a:xfrm>
            <a:off x="5436096" y="2420888"/>
            <a:ext cx="280831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godnego zachowania;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służby publicznej;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 lojalności;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 neutralności politycznej;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 bezstronności;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 rzetelności.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83B5B5A-F57A-4CBD-ABFB-5B8C0085007D}"/>
              </a:ext>
            </a:extLst>
          </p:cNvPr>
          <p:cNvSpPr txBox="1">
            <a:spLocks/>
          </p:cNvSpPr>
          <p:nvPr/>
        </p:nvSpPr>
        <p:spPr>
          <a:xfrm>
            <a:off x="598914" y="1124744"/>
            <a:ext cx="7933526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Zarządzenie nr 70 Prezesa Rady Ministrów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491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95479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 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Ustawa o finansach publicznych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3419872" y="1334752"/>
            <a:ext cx="51125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jawność finansów publicznych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racjonalne gospodarowanie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kontrola zarządcza, w tym: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zapewnienie przestrzegania i promowania zasad etycznego postępowania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612629" y="3238902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Kodeks postępowania administracyjnego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3420052" y="3165602"/>
            <a:ext cx="511256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/>
              <a:t>Organy administracji publicznej: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działają na podstawie przepisów prawa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stoją na straży praworządności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wątpliwości rozstrzygają na korzyść strony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prowadzą postępowanie w sposób budzący zaufanie jego uczestników do władzy publicznej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czuwają, aby strony nie poniosły szkody z powodu nieznajomości prawa 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3B6AC812-C58E-4BE9-8629-2F0DAD0FAF06}"/>
              </a:ext>
            </a:extLst>
          </p:cNvPr>
          <p:cNvSpPr txBox="1">
            <a:spLocks/>
          </p:cNvSpPr>
          <p:nvPr/>
        </p:nvSpPr>
        <p:spPr>
          <a:xfrm>
            <a:off x="611560" y="5858647"/>
            <a:ext cx="7704856" cy="594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Przepisy zapobiegające konfliktowi interesów </a:t>
            </a:r>
            <a:r>
              <a:rPr lang="pl-PL" sz="1800" dirty="0"/>
              <a:t>(w dalszej części)</a:t>
            </a:r>
          </a:p>
        </p:txBody>
      </p:sp>
    </p:spTree>
    <p:extLst>
      <p:ext uri="{BB962C8B-B14F-4D97-AF65-F5344CB8AC3E}">
        <p14:creationId xmlns:p14="http://schemas.microsoft.com/office/powerpoint/2010/main" val="148974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Zasada legalizmu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Do kogo stosują się następujące zasady? </a:t>
            </a:r>
          </a:p>
          <a:p>
            <a:r>
              <a:rPr lang="pl-PL" sz="2400" dirty="0"/>
              <a:t>Co nie jest zabronione – to jest </a:t>
            </a:r>
            <a:r>
              <a:rPr lang="pl-PL" sz="2400" dirty="0" smtClean="0"/>
              <a:t>dozwolone  </a:t>
            </a:r>
            <a:endParaRPr lang="pl-PL" sz="2400" dirty="0"/>
          </a:p>
          <a:p>
            <a:r>
              <a:rPr lang="pl-PL" sz="2400" dirty="0"/>
              <a:t>Co nie jest dozwolone – to jest zabronione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539552" y="2865836"/>
            <a:ext cx="7920880" cy="10801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Organy władzy publicznej </a:t>
            </a:r>
          </a:p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działają na podstawie i w granicach prawa</a:t>
            </a:r>
            <a:endParaRPr lang="pl-PL" sz="1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1F48E39F-6808-4E8E-AA5A-5B62D1F03B46}"/>
              </a:ext>
            </a:extLst>
          </p:cNvPr>
          <p:cNvSpPr txBox="1">
            <a:spLocks/>
          </p:cNvSpPr>
          <p:nvPr/>
        </p:nvSpPr>
        <p:spPr>
          <a:xfrm>
            <a:off x="6444208" y="1763262"/>
            <a:ext cx="2304256" cy="93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/>
              <a:t>– obywatele.</a:t>
            </a:r>
          </a:p>
          <a:p>
            <a:pPr marL="0" indent="0">
              <a:buNone/>
            </a:pPr>
            <a:r>
              <a:rPr lang="pl-PL" sz="2400" dirty="0"/>
              <a:t>– władze.</a:t>
            </a:r>
          </a:p>
          <a:p>
            <a:pPr marL="457200" lvl="1" indent="0">
              <a:buFont typeface="+mj-lt"/>
              <a:buNone/>
            </a:pPr>
            <a:endParaRPr lang="pl-PL" sz="2800" dirty="0"/>
          </a:p>
        </p:txBody>
      </p:sp>
      <p:sp>
        <p:nvSpPr>
          <p:cNvPr id="3" name="Wstęga: nachylona w dół 2">
            <a:extLst>
              <a:ext uri="{FF2B5EF4-FFF2-40B4-BE49-F238E27FC236}">
                <a16:creationId xmlns:a16="http://schemas.microsoft.com/office/drawing/2014/main" id="{C8601D20-792C-4577-A04E-1D5CDB64C626}"/>
              </a:ext>
            </a:extLst>
          </p:cNvPr>
          <p:cNvSpPr/>
          <p:nvPr/>
        </p:nvSpPr>
        <p:spPr>
          <a:xfrm>
            <a:off x="6200747" y="2640588"/>
            <a:ext cx="2915816" cy="451927"/>
          </a:xfrm>
          <a:prstGeom prst="ribbon">
            <a:avLst>
              <a:gd name="adj1" fmla="val 16667"/>
              <a:gd name="adj2" fmla="val 71846"/>
            </a:avLst>
          </a:prstGeom>
          <a:solidFill>
            <a:srgbClr val="FFFFFF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Art. 7 </a:t>
            </a:r>
            <a:r>
              <a:rPr lang="pl-PL" dirty="0" smtClean="0">
                <a:solidFill>
                  <a:schemeClr val="tx1"/>
                </a:solidFill>
              </a:rPr>
              <a:t>Konstytucji RP 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" name="Strzałka: w dół 6" title="Strzałka skierowana w dół">
            <a:extLst>
              <a:ext uri="{FF2B5EF4-FFF2-40B4-BE49-F238E27FC236}">
                <a16:creationId xmlns:a16="http://schemas.microsoft.com/office/drawing/2014/main" id="{4BE13C22-98DC-4346-9A68-04812EF71BBA}"/>
              </a:ext>
            </a:extLst>
          </p:cNvPr>
          <p:cNvSpPr/>
          <p:nvPr/>
        </p:nvSpPr>
        <p:spPr>
          <a:xfrm>
            <a:off x="3995936" y="4157961"/>
            <a:ext cx="1152128" cy="1129651"/>
          </a:xfrm>
          <a:prstGeom prst="downArrow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56D7AA65-8B01-4CDC-B21A-B34E0C0272DC}"/>
              </a:ext>
            </a:extLst>
          </p:cNvPr>
          <p:cNvSpPr txBox="1">
            <a:spLocks/>
          </p:cNvSpPr>
          <p:nvPr/>
        </p:nvSpPr>
        <p:spPr>
          <a:xfrm>
            <a:off x="611560" y="5475344"/>
            <a:ext cx="7920880" cy="47760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b="1" dirty="0">
                <a:solidFill>
                  <a:srgbClr val="376092"/>
                </a:solidFill>
              </a:rPr>
              <a:t>Administracja działa na podstawie i w granicach prawa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8017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6" grpId="0" uiExpand="1" build="p"/>
      <p:bldP spid="3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Odpowiedzialność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606624" y="1196752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Dyscyplinarna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3424808" y="1877511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kodeks karny, przepisy karne w innych ustawach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209C052-EF01-4965-BD1C-A94A8D1E1278}"/>
              </a:ext>
            </a:extLst>
          </p:cNvPr>
          <p:cNvSpPr txBox="1"/>
          <p:nvPr/>
        </p:nvSpPr>
        <p:spPr>
          <a:xfrm>
            <a:off x="3419872" y="1283187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ustawa o służbie cywilnej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F618F54-C359-405A-9A5B-886C21DDCF99}"/>
              </a:ext>
            </a:extLst>
          </p:cNvPr>
          <p:cNvSpPr txBox="1">
            <a:spLocks/>
          </p:cNvSpPr>
          <p:nvPr/>
        </p:nvSpPr>
        <p:spPr>
          <a:xfrm>
            <a:off x="611560" y="1772816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Karna</a:t>
            </a:r>
            <a:endParaRPr lang="pl-PL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9E3C494-6999-425F-8704-FDA70BC62987}"/>
              </a:ext>
            </a:extLst>
          </p:cNvPr>
          <p:cNvSpPr txBox="1"/>
          <p:nvPr/>
        </p:nvSpPr>
        <p:spPr>
          <a:xfrm>
            <a:off x="611560" y="2348880"/>
            <a:ext cx="77768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Przyjęcie nienależnej korzyści majątkowej lub osobistej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Bezprawne ujawnienie informacji prawnie chronionej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Nieudostępnienie informacji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Przestępstwa przeciwko wiarygodności dokumentów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Wyrządzenie znacznej szkody majątkowej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Przekroczenie uprawnień lub niedopełnienie obowiązków wywołujące szkodę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Ustawianie przetargów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136F4D5C-5105-43A0-9DFC-2C222806B1CA}"/>
              </a:ext>
            </a:extLst>
          </p:cNvPr>
          <p:cNvSpPr/>
          <p:nvPr/>
        </p:nvSpPr>
        <p:spPr>
          <a:xfrm>
            <a:off x="611560" y="5229200"/>
            <a:ext cx="2664296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przekroczenie uprawnień lub niedopełnienie obowiązków </a:t>
            </a:r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F5A8EAB1-AA48-40E5-818A-4427E78A6861}"/>
              </a:ext>
            </a:extLst>
          </p:cNvPr>
          <p:cNvSpPr/>
          <p:nvPr/>
        </p:nvSpPr>
        <p:spPr>
          <a:xfrm>
            <a:off x="4104087" y="5212950"/>
            <a:ext cx="2016224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cs typeface="Times New Roman" panose="02020603050405020304" pitchFamily="18" charset="0"/>
              </a:rPr>
              <a:t>szkoda dla interesu publicznego lub prywatnego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0D2A9A56-C9CE-493F-9495-B53DA3C2D1FD}"/>
              </a:ext>
            </a:extLst>
          </p:cNvPr>
          <p:cNvSpPr/>
          <p:nvPr/>
        </p:nvSpPr>
        <p:spPr>
          <a:xfrm>
            <a:off x="6971851" y="5221075"/>
            <a:ext cx="1416573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cs typeface="Times New Roman" panose="02020603050405020304" pitchFamily="18" charset="0"/>
              </a:rPr>
              <a:t>odpowie-</a:t>
            </a:r>
            <a:r>
              <a:rPr lang="pl-PL" dirty="0" err="1">
                <a:latin typeface="Calibri" panose="020F0502020204030204" pitchFamily="34" charset="0"/>
                <a:cs typeface="Times New Roman" panose="02020603050405020304" pitchFamily="18" charset="0"/>
              </a:rPr>
              <a:t>dzialność</a:t>
            </a:r>
            <a:r>
              <a:rPr lang="pl-PL" dirty="0">
                <a:latin typeface="Calibri" panose="020F0502020204030204" pitchFamily="34" charset="0"/>
                <a:cs typeface="Times New Roman" panose="02020603050405020304" pitchFamily="18" charset="0"/>
              </a:rPr>
              <a:t> karna</a:t>
            </a:r>
          </a:p>
        </p:txBody>
      </p:sp>
      <p:sp>
        <p:nvSpPr>
          <p:cNvPr id="15" name="Strzałka: w dół 14" title="Strzałka skierowana w prawą stronę ">
            <a:extLst>
              <a:ext uri="{FF2B5EF4-FFF2-40B4-BE49-F238E27FC236}">
                <a16:creationId xmlns:a16="http://schemas.microsoft.com/office/drawing/2014/main" id="{D3F09832-156A-4A7D-AA91-6D4BA85BFA05}"/>
              </a:ext>
            </a:extLst>
          </p:cNvPr>
          <p:cNvSpPr/>
          <p:nvPr/>
        </p:nvSpPr>
        <p:spPr>
          <a:xfrm rot="16200000">
            <a:off x="3425111" y="5464209"/>
            <a:ext cx="506413" cy="420811"/>
          </a:xfrm>
          <a:prstGeom prst="downArrow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Strzałka: w dół 15" title="Strzałka skierowana w prawą stronę ">
            <a:extLst>
              <a:ext uri="{FF2B5EF4-FFF2-40B4-BE49-F238E27FC236}">
                <a16:creationId xmlns:a16="http://schemas.microsoft.com/office/drawing/2014/main" id="{CAEABD86-B8B8-43B3-807D-747AA7D996FC}"/>
              </a:ext>
            </a:extLst>
          </p:cNvPr>
          <p:cNvSpPr/>
          <p:nvPr/>
        </p:nvSpPr>
        <p:spPr>
          <a:xfrm rot="16200000">
            <a:off x="6292874" y="5485241"/>
            <a:ext cx="506413" cy="420811"/>
          </a:xfrm>
          <a:prstGeom prst="downArrow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8810D06F-AB71-459E-AE91-DC3653CDEC29}"/>
              </a:ext>
            </a:extLst>
          </p:cNvPr>
          <p:cNvSpPr/>
          <p:nvPr/>
        </p:nvSpPr>
        <p:spPr>
          <a:xfrm>
            <a:off x="4104087" y="4766684"/>
            <a:ext cx="201622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Art. 231 § 1 kk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153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  <p:bldP spid="12" grpId="0" animBg="1"/>
      <p:bldP spid="13" grpId="0"/>
      <p:bldP spid="3" grpId="0" animBg="1"/>
      <p:bldP spid="4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131" y="539681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196752"/>
            <a:ext cx="77048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200" dirty="0"/>
              <a:t>Oceń poniższe zachowania pod kątem naruszenia zasad s.c. i zasad etyki korpusu s.c.:  </a:t>
            </a:r>
            <a:r>
              <a:rPr lang="pl-PL" sz="2200" b="1" dirty="0">
                <a:solidFill>
                  <a:srgbClr val="376092"/>
                </a:solidFill>
              </a:rPr>
              <a:t>nie narusza / to zależy / zawsze narusza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018562"/>
              </p:ext>
            </p:extLst>
          </p:nvPr>
        </p:nvGraphicFramePr>
        <p:xfrm>
          <a:off x="719571" y="2243772"/>
          <a:ext cx="7704855" cy="3694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8017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647503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1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Zlecenie remontu i zakupu nowego wyposażenia gabinetu po powołaniu na stanowisko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647503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2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Korzystanie z samochodu służbowego na dojazdy z pracy na uczelnię, gdzie prowadzi się wykłady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528642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3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Zlecenie kupna służbowego iPhona najnowszej generacji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534493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4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Korzystanie z kart milowych linii lotniczych za wyjazdy służbowe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  <a:tr h="534493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5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Wychodzenie na długie, robocze lunche w trakcie godzin pracy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6925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2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 cd.</a:t>
            </a:r>
          </a:p>
        </p:txBody>
      </p:sp>
      <p:graphicFrame>
        <p:nvGraphicFramePr>
          <p:cNvPr id="5" name="Tabela 4" title="Tabelka z przykladowymi zachowaniami/czynnościami do oceny pod kątem naruszenia zasad (ciąg dalszy)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221880"/>
              </p:ext>
            </p:extLst>
          </p:nvPr>
        </p:nvGraphicFramePr>
        <p:xfrm>
          <a:off x="719572" y="1124744"/>
          <a:ext cx="7704855" cy="5043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62676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Brak reakcji na ustalenia kontroli dotyczące nieprawidłowych działań pracowników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25335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Brak reakcji na nieetyczne działania pracowników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53106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Tolerowanie odstępstw między faktycznym przebiegiem procedury a jej udokumentowaniem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30535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Nieprzestrzeganie procedur bezpieczeństwa informacji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  <a:tr h="28378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Udział w rekrutacji ze z góry wskazanym faworytem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6925060"/>
                  </a:ext>
                </a:extLst>
              </a:tr>
              <a:tr h="28803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pomysłów podwładnych jako swoich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321779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Nagminne wysyłanie maili prywatnych czy surfowanie po Internecie w godzinach pracy na sprzęcie: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a) służbowym, b) prywatnym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849339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Brak reakcji w sytuacji zaistnienia konfliktu wśród podwładnych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876788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materiałów biurowych dla celów prywatnych (w tym kserowanie podręczników/materiałów ze studiów etc.)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406163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Publiczne podważanie wiedzy i kompetencji pracownika (przy innych pracownikach)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018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33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70210"/>
            <a:ext cx="7920880" cy="758984"/>
          </a:xfrm>
        </p:spPr>
        <p:txBody>
          <a:bodyPr/>
          <a:lstStyle/>
          <a:p>
            <a:r>
              <a:rPr lang="pl-PL" dirty="0"/>
              <a:t>Bezinteresowność i bezstronność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Zasada bezinteresowności</a:t>
            </a:r>
            <a:r>
              <a:rPr lang="pl-PL" dirty="0"/>
              <a:t>: </a:t>
            </a:r>
          </a:p>
          <a:p>
            <a:pPr marL="0" indent="0">
              <a:buNone/>
            </a:pPr>
            <a:r>
              <a:rPr lang="pl-PL" sz="2400" dirty="0"/>
              <a:t>Przy wykonywaniu czynności służbowych </a:t>
            </a:r>
            <a:r>
              <a:rPr lang="pl-PL" sz="2400" b="1" dirty="0">
                <a:solidFill>
                  <a:srgbClr val="376092"/>
                </a:solidFill>
              </a:rPr>
              <a:t>nie jestem interesowny</a:t>
            </a:r>
            <a:r>
              <a:rPr lang="pl-PL" sz="2400" dirty="0"/>
              <a:t>. </a:t>
            </a:r>
          </a:p>
          <a:p>
            <a:pPr marL="0" indent="0">
              <a:buNone/>
            </a:pPr>
            <a:r>
              <a:rPr lang="pl-PL" sz="2400" dirty="0"/>
              <a:t>Nie wykorzystuję swojej pozycji dla przysporzenia korzyści sobie, swojej rodzinie, przyjaciołom, znajomym czy grupie. 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7920880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Zasada bezstronności</a:t>
            </a:r>
            <a:r>
              <a:rPr lang="pl-PL" dirty="0"/>
              <a:t>: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Sprawy służbowe załatwiam </a:t>
            </a:r>
            <a:r>
              <a:rPr lang="pl-PL" sz="2400" b="1" dirty="0">
                <a:solidFill>
                  <a:srgbClr val="376092"/>
                </a:solidFill>
              </a:rPr>
              <a:t>bez osobistych preferencji </a:t>
            </a:r>
            <a:r>
              <a:rPr lang="pl-PL" sz="2400" dirty="0"/>
              <a:t>dla którejkolwiek ze stron.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Stosuję zasady równego traktowania i uczciwej konkurencji.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2367</TotalTime>
  <Words>1683</Words>
  <Application>Microsoft Office PowerPoint</Application>
  <PresentationFormat>Pokaz na ekranie (4:3)</PresentationFormat>
  <Paragraphs>259</Paragraphs>
  <Slides>23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Verdana</vt:lpstr>
      <vt:lpstr>Wingdings</vt:lpstr>
      <vt:lpstr>Motyw pakietu Office</vt:lpstr>
      <vt:lpstr>Projekt niestandardowy</vt:lpstr>
      <vt:lpstr>Etyka a prawo Bezstronność i bezinteresowność, konflikt interesów</vt:lpstr>
      <vt:lpstr>Podstawy prawne infrastruktury etycznej </vt:lpstr>
      <vt:lpstr>Podstawy prawne infrastruktury etycznej </vt:lpstr>
      <vt:lpstr>Podstawy prawne infrastruktury etycznej </vt:lpstr>
      <vt:lpstr>Zasada legalizmu</vt:lpstr>
      <vt:lpstr>Odpowiedzialność</vt:lpstr>
      <vt:lpstr>Ćwiczenie 1 – dylematy etyczne</vt:lpstr>
      <vt:lpstr>Ćwiczenie 1 – dylematy etyczne cd.</vt:lpstr>
      <vt:lpstr>Bezinteresowność i bezstronność</vt:lpstr>
      <vt:lpstr>Konflikt interesów – czym jest?</vt:lpstr>
      <vt:lpstr>Konflikt interesów – czym jest?</vt:lpstr>
      <vt:lpstr>Konflikt interesów – kiedy występuje?</vt:lpstr>
      <vt:lpstr>Konflikt interesów – co z nim robić?</vt:lpstr>
      <vt:lpstr>Rodzaje konfliktu interesów</vt:lpstr>
      <vt:lpstr>Konflikt interesów – skutki</vt:lpstr>
      <vt:lpstr>Prawne zapobieganie konfliktowi interesów 1</vt:lpstr>
      <vt:lpstr>Prawne zapobieganie konfliktowi interesów 2</vt:lpstr>
      <vt:lpstr>Konflikt interesów – jak sobie radzić?</vt:lpstr>
      <vt:lpstr>Zarządzanie konfliktem interesów</vt:lpstr>
      <vt:lpstr>Konflikt interesów – lektura uzupełniająca</vt:lpstr>
      <vt:lpstr>Konflikt interesów – ćwiczenie 2 gr. 1</vt:lpstr>
      <vt:lpstr>Konflikt interesów – ćwiczenie 2 gr. 2</vt:lpstr>
      <vt:lpstr>Konflikt interesów – ćwiczenie 2 gr.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193</cp:revision>
  <dcterms:created xsi:type="dcterms:W3CDTF">2017-10-06T10:47:42Z</dcterms:created>
  <dcterms:modified xsi:type="dcterms:W3CDTF">2023-07-19T09:40:58Z</dcterms:modified>
</cp:coreProperties>
</file>